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81" r:id="rId4"/>
    <p:sldId id="258" r:id="rId5"/>
    <p:sldId id="282" r:id="rId6"/>
    <p:sldId id="259" r:id="rId7"/>
    <p:sldId id="276" r:id="rId8"/>
    <p:sldId id="277" r:id="rId9"/>
    <p:sldId id="272" r:id="rId10"/>
    <p:sldId id="260" r:id="rId11"/>
    <p:sldId id="273" r:id="rId12"/>
    <p:sldId id="274" r:id="rId13"/>
    <p:sldId id="275" r:id="rId14"/>
    <p:sldId id="269" r:id="rId15"/>
    <p:sldId id="270" r:id="rId16"/>
    <p:sldId id="271" r:id="rId17"/>
    <p:sldId id="279" r:id="rId18"/>
    <p:sldId id="283" r:id="rId19"/>
    <p:sldId id="263" r:id="rId20"/>
    <p:sldId id="264" r:id="rId21"/>
    <p:sldId id="265" r:id="rId22"/>
    <p:sldId id="267" r:id="rId23"/>
    <p:sldId id="268" r:id="rId24"/>
    <p:sldId id="278" r:id="rId25"/>
    <p:sldId id="261" r:id="rId26"/>
    <p:sldId id="280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3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86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5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4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2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1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95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7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20A0B0-87C2-4F6A-85F2-AA455638AF71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2AC6B7E-A1B1-435A-84EB-B5A7024A8C8E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37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619" y="189958"/>
            <a:ext cx="10665727" cy="11216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 Learning Robot: A robot that learns to follow motion command using Reinforcement Learning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7177" y="3428607"/>
            <a:ext cx="9144000" cy="82788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Supervision of : Dr. Haider Banka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: Yeshvendra Kumar Singh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:\Users\pkey68\Desktop\Indian_Institute_of_Technology_(Indian_School_of_Mines),_Dhanbad_Logo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828463" y="1155942"/>
            <a:ext cx="2278037" cy="2272665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660177" y="4592596"/>
            <a:ext cx="6858000" cy="1503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(INDIAN SCHOOL OF MINES), DHANBAD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Dated: 16</a:t>
            </a:r>
            <a:r>
              <a:rPr lang="en-IN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May, 2018</a:t>
            </a:r>
          </a:p>
        </p:txBody>
      </p:sp>
    </p:spTree>
    <p:extLst>
      <p:ext uri="{BB962C8B-B14F-4D97-AF65-F5344CB8AC3E}">
        <p14:creationId xmlns:p14="http://schemas.microsoft.com/office/powerpoint/2010/main" val="339793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7563"/>
            <a:ext cx="10515600" cy="404939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Considered 4 motor robot. (i.e. 5040 possible motions)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Raspberry pi 3 as a processing unit to implement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of Motor driving IC(L293D) to control motors using raspberry pi.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of Gyro sensor and Accelerometer as a feedback.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of webpage to control the robot.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 and Interfacing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131" y="2423219"/>
            <a:ext cx="10058400" cy="324262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3 Model B+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Cortex A53 64-bit quad core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microprocessor.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 GPIO pins.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Raspbian Operating System.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15" y="1758459"/>
            <a:ext cx="4311100" cy="4311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06385" y="5806610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6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Raspberry Pi 3 Model B+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87" y="2022046"/>
            <a:ext cx="3593398" cy="37431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3319" y="580661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5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Raspberry Pi GPIO pins description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7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 and Interfacing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30574"/>
            <a:ext cx="10058400" cy="324262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MPU 6050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(Gyro sensor and Accelerometer)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74" y="3167814"/>
            <a:ext cx="2953718" cy="2783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36" y="1781041"/>
            <a:ext cx="5887644" cy="4549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7080" y="5600922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7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MPU 6050 Sensor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33714" y="5077499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8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Schematic Diagram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of Interfacing Raspberry Pi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and MPU 6050 Sensor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7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 and Interfacing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63" y="1810950"/>
            <a:ext cx="2579833" cy="1881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62" y="4033891"/>
            <a:ext cx="2579832" cy="1967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73" y="1843195"/>
            <a:ext cx="7089884" cy="39946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8723" y="3705095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L293D Motor Driving IC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0073" y="59610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10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DC Motor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2150" y="5943648"/>
            <a:ext cx="819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11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Schematic Diagram of interfacing Raspberry Pi 3 with L293D and DC Motors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 followed:-</a:t>
            </a:r>
            <a:r>
              <a:rPr lang="en-IN" dirty="0" smtClean="0"/>
              <a:t>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Input the motor configuration (i.e. pins for interfacing </a:t>
                </a:r>
                <a:r>
                  <a:rPr lang="en-US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 motor with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raspberry pi)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initialized with states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(i.e.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Forward, Move Backward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Turn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 and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Turn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Right).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initialized with all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possible action that can be performed using the motors.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(Discount rate) is initialized to 0.1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 (Learning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rate)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also initialized to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[S, A] is the q-table which is initialized with zeros.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Repeat &lt;number of episodes&gt; times: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initialize start state of agent.</a:t>
                </a:r>
              </a:p>
              <a:p>
                <a:pPr marL="635508" lvl="1" indent="-342900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Assign current state with start state.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6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 followed:- </a:t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Continued…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Repeat indefinitely until explicitly stopped:</a:t>
                </a:r>
              </a:p>
              <a:p>
                <a:pPr lvl="5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Randomly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assign current action.</a:t>
                </a:r>
              </a:p>
              <a:p>
                <a:pPr lvl="5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Apply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chosen action on the current state.</a:t>
                </a:r>
              </a:p>
              <a:p>
                <a:pPr lvl="5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Assign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reward R according to action performed in previous step.</a:t>
                </a:r>
              </a:p>
              <a:p>
                <a:pPr lvl="5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Initialize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begChr m:val="["/>
                        <m:endChr m:val="]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 ←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begChr m:val="["/>
                        <m:endChr m:val="]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begChr m:val="["/>
                        <m:endChr m:val="]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begChr m:val="["/>
                        <m:endChr m:val="]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5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Assign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state with next state.</a:t>
                </a:r>
              </a:p>
              <a:p>
                <a:pPr lvl="5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 is reached:</a:t>
                </a:r>
              </a:p>
              <a:p>
                <a:pPr lvl="7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Break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parent </a:t>
                </a: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loop</a:t>
                </a: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Find the action which fetches maximum q-value with respect to each state.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Store the corresponding actions to be used by the robot for motion.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16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Reward Function:-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cap="none" dirty="0" smtClean="0"/>
              <a:t>If Instruction Is Move Forward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55" y="2662319"/>
            <a:ext cx="3182580" cy="33782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cap="none" dirty="0" smtClean="0"/>
              <a:t>If Instruction Is Turn Left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138652" y="2662208"/>
            <a:ext cx="107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rgbClr val="92D050"/>
                </a:solidFill>
              </a:rPr>
              <a:t>+ 25</a:t>
            </a:r>
            <a:endParaRPr lang="en-IN" sz="4000" dirty="0">
              <a:solidFill>
                <a:srgbClr val="92D050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97280" y="2582334"/>
            <a:ext cx="857250" cy="953555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65" y="2690915"/>
            <a:ext cx="2960069" cy="33783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75381" y="2582334"/>
            <a:ext cx="107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rgbClr val="92D050"/>
                </a:solidFill>
              </a:rPr>
              <a:t>+ 25</a:t>
            </a:r>
            <a:endParaRPr lang="en-IN" sz="4000" dirty="0">
              <a:solidFill>
                <a:srgbClr val="92D050"/>
              </a:solidFill>
            </a:endParaRPr>
          </a:p>
        </p:txBody>
      </p:sp>
      <p:pic>
        <p:nvPicPr>
          <p:cNvPr id="16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231847" y="2690915"/>
            <a:ext cx="857250" cy="953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5905" y="588456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12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Forward Motion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23885" y="5884560"/>
            <a:ext cx="268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13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Left Turn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4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Reward Function:- </a:t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cap="none" dirty="0" smtClean="0"/>
              <a:t>If Instruction Is Turn Right</a:t>
            </a:r>
            <a:endParaRPr lang="en-IN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49" y="2582863"/>
            <a:ext cx="3074540" cy="33782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cap="none" dirty="0" smtClean="0"/>
              <a:t>If Instruction Is Move Backward</a:t>
            </a:r>
            <a:endParaRPr lang="en-I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72" y="2582863"/>
            <a:ext cx="3124257" cy="3378200"/>
          </a:xfrm>
        </p:spPr>
      </p:pic>
      <p:sp>
        <p:nvSpPr>
          <p:cNvPr id="13" name="TextBox 12"/>
          <p:cNvSpPr txBox="1"/>
          <p:nvPr/>
        </p:nvSpPr>
        <p:spPr>
          <a:xfrm>
            <a:off x="4138652" y="2662208"/>
            <a:ext cx="107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rgbClr val="92D050"/>
                </a:solidFill>
              </a:rPr>
              <a:t>+ 25</a:t>
            </a:r>
            <a:endParaRPr lang="en-IN" sz="4000" dirty="0">
              <a:solidFill>
                <a:srgbClr val="92D050"/>
              </a:solidFill>
            </a:endParaRPr>
          </a:p>
        </p:txBody>
      </p:sp>
      <p:pic>
        <p:nvPicPr>
          <p:cNvPr id="14" name="Content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97280" y="2582334"/>
            <a:ext cx="857250" cy="9535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97314" y="2662208"/>
            <a:ext cx="107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rgbClr val="92D050"/>
                </a:solidFill>
              </a:rPr>
              <a:t>+ 25</a:t>
            </a:r>
            <a:endParaRPr lang="en-IN" sz="4000" dirty="0">
              <a:solidFill>
                <a:srgbClr val="92D050"/>
              </a:solidFill>
            </a:endParaRPr>
          </a:p>
        </p:txBody>
      </p:sp>
      <p:pic>
        <p:nvPicPr>
          <p:cNvPr id="16" name="Content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55942" y="2582334"/>
            <a:ext cx="857250" cy="9535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74538" y="5766143"/>
            <a:ext cx="28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14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Right Turn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6901" y="576614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15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Backward Motion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Reward Function:- </a:t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cap="none" dirty="0" smtClean="0"/>
              <a:t>Else: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376884" y="3535664"/>
            <a:ext cx="3032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/>
              <a:t>Reward = </a:t>
            </a:r>
            <a:r>
              <a:rPr lang="en-IN" sz="4000" dirty="0" smtClean="0">
                <a:solidFill>
                  <a:srgbClr val="FF0000"/>
                </a:solidFill>
              </a:rPr>
              <a:t>- 25</a:t>
            </a:r>
            <a:endParaRPr lang="en-IN" sz="4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39236" y="3153448"/>
            <a:ext cx="1241946" cy="1472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5218" y="5672522"/>
            <a:ext cx="242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16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Incorrect Action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17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Forward Movement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fro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2507" y="1737360"/>
            <a:ext cx="8153173" cy="4586047"/>
          </a:xfrm>
        </p:spPr>
      </p:pic>
      <p:sp>
        <p:nvSpPr>
          <p:cNvPr id="5" name="TextBox 4"/>
          <p:cNvSpPr txBox="1"/>
          <p:nvPr/>
        </p:nvSpPr>
        <p:spPr>
          <a:xfrm>
            <a:off x="1075444" y="5381587"/>
            <a:ext cx="1830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Training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Forward Motion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Robot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" y="2268229"/>
            <a:ext cx="10515600" cy="325911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Build a robot which could self learn to follow the motion command.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Learn what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efficient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motors to move straight, left, right and back.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Irrespective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number of motors attached (i.e. irrespective of degree of freedom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robot that can be controlled using a remote.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Left Turn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lef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2819" y="1737360"/>
            <a:ext cx="8152861" cy="4585871"/>
          </a:xfrm>
        </p:spPr>
      </p:pic>
      <p:sp>
        <p:nvSpPr>
          <p:cNvPr id="5" name="TextBox 4"/>
          <p:cNvSpPr txBox="1"/>
          <p:nvPr/>
        </p:nvSpPr>
        <p:spPr>
          <a:xfrm>
            <a:off x="1097280" y="5399901"/>
            <a:ext cx="188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2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Training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 Turn of the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38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Right Turn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6929" y="5415255"/>
            <a:ext cx="188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3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Training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 Turn of the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ight correct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5523" y="1737360"/>
            <a:ext cx="8180157" cy="4601225"/>
          </a:xfrm>
        </p:spPr>
      </p:pic>
    </p:spTree>
    <p:extLst>
      <p:ext uri="{BB962C8B-B14F-4D97-AF65-F5344CB8AC3E}">
        <p14:creationId xmlns:p14="http://schemas.microsoft.com/office/powerpoint/2010/main" val="58493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Backward Movement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6741" y="1737360"/>
            <a:ext cx="8158939" cy="4589290"/>
          </a:xfrm>
        </p:spPr>
      </p:pic>
      <p:sp>
        <p:nvSpPr>
          <p:cNvPr id="5" name="TextBox 4"/>
          <p:cNvSpPr txBox="1"/>
          <p:nvPr/>
        </p:nvSpPr>
        <p:spPr>
          <a:xfrm>
            <a:off x="1097280" y="5391037"/>
            <a:ext cx="1915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4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Training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Motion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Robot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2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Learning Process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24" y="2022475"/>
            <a:ext cx="5346245" cy="37914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0854" y="5841241"/>
            <a:ext cx="6546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17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Visualization of Q-Learning Process of Self-Learning Robot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29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34" y="1800307"/>
            <a:ext cx="2842586" cy="4182078"/>
          </a:xfrm>
        </p:spPr>
      </p:pic>
      <p:sp>
        <p:nvSpPr>
          <p:cNvPr id="5" name="TextBox 4"/>
          <p:cNvSpPr txBox="1"/>
          <p:nvPr/>
        </p:nvSpPr>
        <p:spPr>
          <a:xfrm>
            <a:off x="1313614" y="5982385"/>
            <a:ext cx="421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18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XML output of Q-Learning Process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4" y="1901417"/>
            <a:ext cx="3916910" cy="39169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473789" y="5982385"/>
            <a:ext cx="454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19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Webpage based remote to control robot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5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" y="2420923"/>
            <a:ext cx="10515600" cy="313371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able to build a robot which could self teach to learn motion commands.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able to make robot self recoverable from any malfunction in locomotive parts of robot.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able to learn motion command even in new environment.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Control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 using a remote after being trained.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2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59540"/>
            <a:ext cx="10058400" cy="37095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Sutton, Richard S., and Andrew G. Barto. 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learning: An introduction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Vol. 1. No. 1. Cambridge: MIT press, 1998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Sutton, Richard S. "Learning to predict by the methods of temporal differences." 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3.1 (1988): 9-44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Berná-Martínez, José Vicente, and Francisco Maciá Pérez. "Robotic control systems based on bioinspired multi-agent systems: application of the principles of neuroscience to robotics." (2011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Dayan, Peter, and Geoffrey E. Hinton. "Feudal reinforcement learning." 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1993.</a:t>
            </a:r>
          </a:p>
          <a:p>
            <a:pPr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Littman, Michael L. "Friend-or-foe Q-learning in general-sum games." 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Vol. 1. 2001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90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9699" y="3041001"/>
            <a:ext cx="2563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135790"/>
              </p:ext>
            </p:extLst>
          </p:nvPr>
        </p:nvGraphicFramePr>
        <p:xfrm>
          <a:off x="1096962" y="2061897"/>
          <a:ext cx="10058718" cy="38135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1145"/>
                <a:gridCol w="3957851"/>
                <a:gridCol w="1869743"/>
                <a:gridCol w="3239979"/>
              </a:tblGrid>
              <a:tr h="65818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Paper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792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Feudal Reinforcement Learning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Dayan, Peter, and Geoffrey E. Hinton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of Reinforcement Learning</a:t>
                      </a:r>
                      <a:r>
                        <a:rPr lang="en-IN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a simple maze task. 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792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to predict by the methods of temporal differences.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Richard S. Sutton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 of temporal difference learning.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44666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Robotic control systems based on bio inspired multi-agent systems: application of the principles of neuroscience to robotics.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Berná-Martínez, José Vicente, and Francisco Maciá Pérez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the concept of neuroscience in robotics and suggested that application of services should be based on expected result.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82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27771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If the degree of freedom is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’k’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possible number of movement in a robot is (2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-1)!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aking it difficult to program a robot when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’k’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increases. </a:t>
            </a:r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Example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if degree of freedom of a robot is 6 then the possible number of movements in robot will be 39916800</a:t>
            </a:r>
            <a:r>
              <a:rPr lang="en-US" sz="1600" dirty="0" smtClean="0">
                <a:cs typeface="Angsana New" panose="02020603050405020304" pitchFamily="18" charset="-34"/>
              </a:rPr>
              <a:t/>
            </a:r>
            <a:br>
              <a:rPr lang="en-US" sz="1600" dirty="0" smtClean="0">
                <a:cs typeface="Angsana New" panose="02020603050405020304" pitchFamily="18" charset="-34"/>
              </a:rPr>
            </a:br>
            <a:endParaRPr lang="en-US" sz="1600" dirty="0" smtClean="0"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9" y="4109619"/>
            <a:ext cx="1571330" cy="1283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167" y="4109618"/>
            <a:ext cx="1571330" cy="1283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45" y="4109618"/>
            <a:ext cx="1623133" cy="1283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9" y="4109618"/>
            <a:ext cx="1588598" cy="1323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26" y="4118109"/>
            <a:ext cx="1600110" cy="1323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5" y="4122239"/>
            <a:ext cx="1588599" cy="1329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9015" y="5723056"/>
            <a:ext cx="40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Example with 4 degree of freedom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28963" y="4751388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…….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339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9045"/>
            <a:ext cx="5071508" cy="314991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Some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places are inaccessible by humans (i.e. a completely unknown environment to work 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Remotely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controlled robot may have motor malfunction, stalling the work of robot.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788" y="5769230"/>
            <a:ext cx="111460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“Build a Self Learning Robot which could self learn motion command without human intervention.”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624" y="3191054"/>
            <a:ext cx="2353056" cy="2559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07" y="1964072"/>
            <a:ext cx="3004602" cy="18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8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Strategy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" y="2202560"/>
            <a:ext cx="10515600" cy="357861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of Reinforcement Learning.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Have reward function using feedback from the environment.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Python to implement the concept of Q-Learning.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Robot controlled from a remote.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9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(Overview)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18" y="1778304"/>
            <a:ext cx="2619523" cy="4171217"/>
          </a:xfrm>
        </p:spPr>
      </p:pic>
      <p:sp>
        <p:nvSpPr>
          <p:cNvPr id="5" name="TextBox 4"/>
          <p:cNvSpPr txBox="1"/>
          <p:nvPr/>
        </p:nvSpPr>
        <p:spPr>
          <a:xfrm>
            <a:off x="4293285" y="5949521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2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Flow chart of overall procedure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15" y="1778304"/>
            <a:ext cx="1276923" cy="167526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933063" y="1778304"/>
            <a:ext cx="2442949" cy="3780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33063" y="2483893"/>
            <a:ext cx="2438952" cy="965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14" y="1967325"/>
            <a:ext cx="2616331" cy="16999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H="1" flipV="1">
            <a:off x="3749784" y="1967325"/>
            <a:ext cx="1586491" cy="1130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3758545" y="3667260"/>
            <a:ext cx="1577730" cy="135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74" y="3923310"/>
            <a:ext cx="2464310" cy="20262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/>
          <p:nvPr/>
        </p:nvCxnSpPr>
        <p:spPr>
          <a:xfrm flipH="1" flipV="1">
            <a:off x="3758545" y="3923310"/>
            <a:ext cx="1482195" cy="703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758545" y="4936415"/>
            <a:ext cx="1400309" cy="101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07" y="3735011"/>
            <a:ext cx="1425415" cy="209710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7233313" y="3748659"/>
            <a:ext cx="1419368" cy="188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4131" y="4462818"/>
            <a:ext cx="1535176" cy="1369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2565" y="5998987"/>
            <a:ext cx="394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3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Reinforcement Learning Example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14" y="2379584"/>
            <a:ext cx="4191585" cy="3086531"/>
          </a:xfr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63" y="2087953"/>
            <a:ext cx="5704762" cy="1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63" y="4121975"/>
            <a:ext cx="5704762" cy="16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ight Arrow 9"/>
          <p:cNvSpPr/>
          <p:nvPr/>
        </p:nvSpPr>
        <p:spPr>
          <a:xfrm rot="20626788">
            <a:off x="4926841" y="2715904"/>
            <a:ext cx="736979" cy="47767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Arrow 10"/>
          <p:cNvSpPr/>
          <p:nvPr/>
        </p:nvSpPr>
        <p:spPr>
          <a:xfrm rot="1033316">
            <a:off x="4928987" y="4538981"/>
            <a:ext cx="736979" cy="47767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78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 (Reinforcement Learning)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699305" cy="4445884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Agent interacts with the environment.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good action fetches positive reward and a bad action fetches negative reward.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Episodic task.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Model-Free Value based approach.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Uses the concept of temporal difference learning.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58" y="2265171"/>
            <a:ext cx="5268036" cy="3367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4896" y="5686987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4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Block Diagram of Q-Learning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2832</TotalTime>
  <Words>995</Words>
  <Application>Microsoft Office PowerPoint</Application>
  <PresentationFormat>Widescreen</PresentationFormat>
  <Paragraphs>154</Paragraphs>
  <Slides>27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Angsana New</vt:lpstr>
      <vt:lpstr>Arial</vt:lpstr>
      <vt:lpstr>Calibri</vt:lpstr>
      <vt:lpstr>Calibri Light</vt:lpstr>
      <vt:lpstr>Cambria Math</vt:lpstr>
      <vt:lpstr>Times New Roman</vt:lpstr>
      <vt:lpstr>Wingdings</vt:lpstr>
      <vt:lpstr>Retrospect</vt:lpstr>
      <vt:lpstr>Self Learning Robot: A robot that learns to follow motion command using Reinforcement Learning</vt:lpstr>
      <vt:lpstr>Introduction</vt:lpstr>
      <vt:lpstr>Literature Survey</vt:lpstr>
      <vt:lpstr>Problem Definition </vt:lpstr>
      <vt:lpstr>Problem Definition</vt:lpstr>
      <vt:lpstr>Solution Strategy</vt:lpstr>
      <vt:lpstr>Flow Chart (Overview)</vt:lpstr>
      <vt:lpstr>Reinforcement Learning</vt:lpstr>
      <vt:lpstr>Q-Learning (Reinforcement Learning)</vt:lpstr>
      <vt:lpstr>Implementation</vt:lpstr>
      <vt:lpstr>Hardware Description and Interfacing</vt:lpstr>
      <vt:lpstr>Hardware Description and Interfacing</vt:lpstr>
      <vt:lpstr>Hardware Description and Interfacing</vt:lpstr>
      <vt:lpstr>Steps followed:- </vt:lpstr>
      <vt:lpstr>Steps followed:-  Continued…</vt:lpstr>
      <vt:lpstr>Reward Function:-</vt:lpstr>
      <vt:lpstr>Reward Function:-  Continued…</vt:lpstr>
      <vt:lpstr>Reward Function:-  Continued…</vt:lpstr>
      <vt:lpstr>Training Forward Movement</vt:lpstr>
      <vt:lpstr>Training Left Turn</vt:lpstr>
      <vt:lpstr>Training Right Turn</vt:lpstr>
      <vt:lpstr>Training Backward Movement</vt:lpstr>
      <vt:lpstr>Visualization of Learning Process</vt:lpstr>
      <vt:lpstr>Output</vt:lpstr>
      <vt:lpstr>Conclusion</vt:lpstr>
      <vt:lpstr>References</vt:lpstr>
      <vt:lpstr>PowerPoint Presentation</vt:lpstr>
    </vt:vector>
  </TitlesOfParts>
  <Company>Siemens PLM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Learning Robot</dc:title>
  <dc:creator>Singh, Yeshvendra (DF PL PE PLA PSE CS UI)</dc:creator>
  <cp:keywords>C_Unrestricted</cp:keywords>
  <cp:lastModifiedBy>yeshvendra singh</cp:lastModifiedBy>
  <cp:revision>223</cp:revision>
  <dcterms:created xsi:type="dcterms:W3CDTF">2018-04-02T06:42:08Z</dcterms:created>
  <dcterms:modified xsi:type="dcterms:W3CDTF">2018-05-16T11:00:26Z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</Properties>
</file>